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9" r:id="rId3"/>
    <p:sldId id="260"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8" d="100"/>
          <a:sy n="88" d="100"/>
        </p:scale>
        <p:origin x="288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B9011-C836-4EF6-BCBD-13F2C2AB89E4}" type="datetimeFigureOut">
              <a:rPr lang="en-GB" smtClean="0"/>
              <a:t>01/06/2018</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44F22-E9D5-4EDA-A75E-C8C3A4A3A4EF}" type="slidenum">
              <a:rPr lang="en-GB" smtClean="0"/>
              <a:t>‹Nº›</a:t>
            </a:fld>
            <a:endParaRPr lang="en-GB"/>
          </a:p>
        </p:txBody>
      </p:sp>
    </p:spTree>
    <p:extLst>
      <p:ext uri="{BB962C8B-B14F-4D97-AF65-F5344CB8AC3E}">
        <p14:creationId xmlns:p14="http://schemas.microsoft.com/office/powerpoint/2010/main" val="4755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44F22-E9D5-4EDA-A75E-C8C3A4A3A4EF}" type="slidenum">
              <a:rPr lang="en-GB" smtClean="0"/>
              <a:t>1</a:t>
            </a:fld>
            <a:endParaRPr lang="en-GB"/>
          </a:p>
        </p:txBody>
      </p:sp>
    </p:spTree>
    <p:extLst>
      <p:ext uri="{BB962C8B-B14F-4D97-AF65-F5344CB8AC3E}">
        <p14:creationId xmlns:p14="http://schemas.microsoft.com/office/powerpoint/2010/main" val="318307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44F22-E9D5-4EDA-A75E-C8C3A4A3A4EF}" type="slidenum">
              <a:rPr lang="en-GB" smtClean="0"/>
              <a:t>2</a:t>
            </a:fld>
            <a:endParaRPr lang="en-GB"/>
          </a:p>
        </p:txBody>
      </p:sp>
    </p:spTree>
    <p:extLst>
      <p:ext uri="{BB962C8B-B14F-4D97-AF65-F5344CB8AC3E}">
        <p14:creationId xmlns:p14="http://schemas.microsoft.com/office/powerpoint/2010/main" val="279982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44F22-E9D5-4EDA-A75E-C8C3A4A3A4EF}" type="slidenum">
              <a:rPr lang="en-GB" smtClean="0"/>
              <a:t>3</a:t>
            </a:fld>
            <a:endParaRPr lang="en-GB"/>
          </a:p>
        </p:txBody>
      </p:sp>
    </p:spTree>
    <p:extLst>
      <p:ext uri="{BB962C8B-B14F-4D97-AF65-F5344CB8AC3E}">
        <p14:creationId xmlns:p14="http://schemas.microsoft.com/office/powerpoint/2010/main" val="356530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C95529E-E42E-4EC9-921D-F97AD8A58433}"/>
              </a:ext>
            </a:extLst>
          </p:cNvPr>
          <p:cNvSpPr/>
          <p:nvPr/>
        </p:nvSpPr>
        <p:spPr>
          <a:xfrm>
            <a:off x="304800" y="2895600"/>
            <a:ext cx="3048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4" y="7709510"/>
            <a:ext cx="6854890" cy="1434490"/>
          </a:xfrm>
          <a:prstGeom prst="rect">
            <a:avLst/>
          </a:prstGeom>
        </p:spPr>
      </p:pic>
      <p:pic>
        <p:nvPicPr>
          <p:cNvPr id="19" name="Picture 18">
            <a:extLst>
              <a:ext uri="{FF2B5EF4-FFF2-40B4-BE49-F238E27FC236}">
                <a16:creationId xmlns:a16="http://schemas.microsoft.com/office/drawing/2014/main" xmlns="" id="{AE0D7C18-D731-4475-A49A-F88E8269C2E5}"/>
              </a:ext>
            </a:extLst>
          </p:cNvPr>
          <p:cNvPicPr>
            <a:picLocks noChangeAspect="1"/>
          </p:cNvPicPr>
          <p:nvPr/>
        </p:nvPicPr>
        <p:blipFill rotWithShape="1">
          <a:blip r:embed="rId3">
            <a:extLst>
              <a:ext uri="{28A0092B-C50C-407E-A947-70E740481C1C}">
                <a14:useLocalDpi xmlns:a14="http://schemas.microsoft.com/office/drawing/2010/main" val="0"/>
              </a:ext>
            </a:extLst>
          </a:blip>
          <a:srcRect t="53716" r="53040" b="3314"/>
          <a:stretch/>
        </p:blipFill>
        <p:spPr>
          <a:xfrm>
            <a:off x="0" y="76200"/>
            <a:ext cx="3219061" cy="616390"/>
          </a:xfrm>
          <a:prstGeom prst="rect">
            <a:avLst/>
          </a:prstGeom>
        </p:spPr>
      </p:pic>
      <p:sp>
        <p:nvSpPr>
          <p:cNvPr id="17" name="TextBox 16">
            <a:extLst>
              <a:ext uri="{FF2B5EF4-FFF2-40B4-BE49-F238E27FC236}">
                <a16:creationId xmlns:a16="http://schemas.microsoft.com/office/drawing/2014/main" xmlns="" id="{1DD70A5A-9ABE-4C3E-9C7E-EE5E4EB92B63}"/>
              </a:ext>
            </a:extLst>
          </p:cNvPr>
          <p:cNvSpPr txBox="1"/>
          <p:nvPr/>
        </p:nvSpPr>
        <p:spPr>
          <a:xfrm>
            <a:off x="3352800" y="131802"/>
            <a:ext cx="3505200" cy="553998"/>
          </a:xfrm>
          <a:prstGeom prst="rect">
            <a:avLst/>
          </a:prstGeom>
          <a:noFill/>
        </p:spPr>
        <p:txBody>
          <a:bodyPr wrap="square" rtlCol="0">
            <a:spAutoFit/>
          </a:bodyPr>
          <a:lstStyle/>
          <a:p>
            <a:r>
              <a:rPr lang="es-ES" sz="3000" dirty="0"/>
              <a:t> newsletter de v-gel®</a:t>
            </a:r>
          </a:p>
        </p:txBody>
      </p:sp>
      <p:sp>
        <p:nvSpPr>
          <p:cNvPr id="20" name="Rectangle 19">
            <a:extLst>
              <a:ext uri="{FF2B5EF4-FFF2-40B4-BE49-F238E27FC236}">
                <a16:creationId xmlns:a16="http://schemas.microsoft.com/office/drawing/2014/main" xmlns="" id="{EF88EDF9-D453-49EA-9754-703913E73D6A}"/>
              </a:ext>
            </a:extLst>
          </p:cNvPr>
          <p:cNvSpPr/>
          <p:nvPr/>
        </p:nvSpPr>
        <p:spPr>
          <a:xfrm>
            <a:off x="0" y="1078137"/>
            <a:ext cx="6858000" cy="14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TextBox 20">
            <a:extLst>
              <a:ext uri="{FF2B5EF4-FFF2-40B4-BE49-F238E27FC236}">
                <a16:creationId xmlns:a16="http://schemas.microsoft.com/office/drawing/2014/main" xmlns="" id="{EA405912-CA10-4EF2-B1D1-9F46A267AB47}"/>
              </a:ext>
            </a:extLst>
          </p:cNvPr>
          <p:cNvSpPr txBox="1"/>
          <p:nvPr/>
        </p:nvSpPr>
        <p:spPr>
          <a:xfrm>
            <a:off x="838200" y="710956"/>
            <a:ext cx="5116016" cy="369332"/>
          </a:xfrm>
          <a:prstGeom prst="rect">
            <a:avLst/>
          </a:prstGeom>
          <a:noFill/>
        </p:spPr>
        <p:txBody>
          <a:bodyPr wrap="none" rtlCol="0">
            <a:spAutoFit/>
          </a:bodyPr>
          <a:lstStyle/>
          <a:p>
            <a:r>
              <a:rPr lang="es-ES" dirty="0"/>
              <a:t>Yo puedo intubar a un gato, ¿por qué necesito v-gel?</a:t>
            </a:r>
          </a:p>
        </p:txBody>
      </p:sp>
      <p:sp>
        <p:nvSpPr>
          <p:cNvPr id="22" name="TextBox 21">
            <a:extLst>
              <a:ext uri="{FF2B5EF4-FFF2-40B4-BE49-F238E27FC236}">
                <a16:creationId xmlns:a16="http://schemas.microsoft.com/office/drawing/2014/main" xmlns="" id="{FB58453A-16BF-46B0-8B14-1C78398D0795}"/>
              </a:ext>
            </a:extLst>
          </p:cNvPr>
          <p:cNvSpPr txBox="1"/>
          <p:nvPr/>
        </p:nvSpPr>
        <p:spPr>
          <a:xfrm>
            <a:off x="304800" y="1265366"/>
            <a:ext cx="3057818" cy="6555641"/>
          </a:xfrm>
          <a:prstGeom prst="rect">
            <a:avLst/>
          </a:prstGeom>
          <a:noFill/>
        </p:spPr>
        <p:txBody>
          <a:bodyPr wrap="square" rtlCol="0">
            <a:spAutoFit/>
          </a:bodyPr>
          <a:lstStyle/>
          <a:p>
            <a:pPr algn="just"/>
            <a:r>
              <a:rPr lang="es-ES" sz="1000" b="1" dirty="0"/>
              <a:t>Bienvenidos a esta newsletter de v-gel®, enviada </a:t>
            </a:r>
            <a:r>
              <a:rPr lang="es-ES" sz="1000" b="1" dirty="0" smtClean="0"/>
              <a:t>desde, JGLOBAL, </a:t>
            </a:r>
            <a:r>
              <a:rPr lang="es-ES" sz="1000" b="1" dirty="0"/>
              <a:t>su distribuidor Docsinnovent.</a:t>
            </a:r>
            <a:endParaRPr lang="es-ES" sz="1000" dirty="0"/>
          </a:p>
          <a:p>
            <a:pPr algn="just"/>
            <a:endParaRPr lang="es-ES" sz="1000" dirty="0"/>
          </a:p>
          <a:p>
            <a:pPr algn="just"/>
            <a:r>
              <a:rPr lang="es-ES" sz="1000" dirty="0"/>
              <a:t>Este tema que vamos a tratar aborda una pregunta que nos hacen a veces. A algunos clientes les gusta nuestro v-gel® para conejos, pero no han probado la versión para gatos, diciendo </a:t>
            </a:r>
            <a:r>
              <a:rPr lang="es-ES" sz="1000" b="1" dirty="0"/>
              <a:t>“yo puedo intubar a un gato, ¿por qué necesito v-gel®?”</a:t>
            </a:r>
          </a:p>
          <a:p>
            <a:pPr algn="just"/>
            <a:endParaRPr lang="es-ES" sz="1000" b="1" dirty="0"/>
          </a:p>
          <a:p>
            <a:pPr algn="just"/>
            <a:endParaRPr lang="es-ES" sz="1000" b="1" dirty="0"/>
          </a:p>
          <a:p>
            <a:pPr algn="just"/>
            <a:endParaRPr lang="es-ES" sz="1000" b="1" dirty="0"/>
          </a:p>
          <a:p>
            <a:pPr algn="just"/>
            <a:r>
              <a:rPr lang="es-ES" sz="1000" b="1" dirty="0"/>
              <a:t>A continuación un rápido resumen de los principales puntos; siga leyendo para obtener una explicación más detallada.</a:t>
            </a:r>
          </a:p>
          <a:p>
            <a:pPr marL="171450" indent="-171450" algn="just">
              <a:buFontTx/>
              <a:buChar char="-"/>
            </a:pPr>
            <a:r>
              <a:rPr lang="es-ES" sz="1000" b="1" dirty="0"/>
              <a:t>Evita la posibilidad de rotura traqueal, especialmente importante para los procedimientos dentales</a:t>
            </a:r>
          </a:p>
          <a:p>
            <a:pPr marL="171450" indent="-171450" algn="just">
              <a:buFontTx/>
              <a:buChar char="-"/>
            </a:pPr>
            <a:r>
              <a:rPr lang="es-ES" sz="1000" b="1" dirty="0"/>
              <a:t>Evita los daños en los cilios traqueales </a:t>
            </a:r>
          </a:p>
          <a:p>
            <a:pPr marL="171450" indent="-171450" algn="just">
              <a:buFontTx/>
              <a:buChar char="-"/>
            </a:pPr>
            <a:r>
              <a:rPr lang="es-ES" sz="1000" b="1" dirty="0"/>
              <a:t>No provoca espasmos de laringe</a:t>
            </a:r>
          </a:p>
          <a:p>
            <a:pPr marL="171450" indent="-171450" algn="just">
              <a:buFontTx/>
              <a:buChar char="-"/>
            </a:pPr>
            <a:r>
              <a:rPr lang="es-ES" sz="1000" b="1" dirty="0"/>
              <a:t>Mantiene las vías respiratorias en recuperación</a:t>
            </a:r>
          </a:p>
          <a:p>
            <a:pPr marL="171450" indent="-171450" algn="just">
              <a:buFontTx/>
              <a:buChar char="-"/>
            </a:pPr>
            <a:r>
              <a:rPr lang="es-ES" sz="1000" b="1" dirty="0"/>
              <a:t>Pacientes cómodos en el postoperatorio</a:t>
            </a:r>
          </a:p>
          <a:p>
            <a:pPr marL="171450" indent="-171450" algn="just">
              <a:buFontTx/>
              <a:buChar char="-"/>
            </a:pPr>
            <a:endParaRPr lang="es-ES" sz="1000" b="1" dirty="0"/>
          </a:p>
          <a:p>
            <a:pPr algn="just"/>
            <a:r>
              <a:rPr lang="es-ES" sz="1000" b="1" dirty="0"/>
              <a:t>Si tiene alguna pregunta tras leer la newsletter, póngase en contacto con su  distribuidor o con Docsinnovent directamente (dato de contacto a continuación).</a:t>
            </a:r>
          </a:p>
          <a:p>
            <a:pPr algn="just"/>
            <a:endParaRPr lang="es-ES" sz="1000" dirty="0"/>
          </a:p>
          <a:p>
            <a:pPr algn="just"/>
            <a:r>
              <a:rPr lang="es-ES" sz="1000" dirty="0"/>
              <a:t>Con los años, las técnicas de anestesia veterinaria han mejorado con nuevos medicamentos, protocolos y supervisión. Pero las técnicas de gestión de vías respiratorias, normalmente la intubación endotraqueal, no han cambiado en décadas. Buena parte de estas técnicas están desfasadas, teniendo en cuenta las instrucciones de los fabricantes, la literatura científica y la nueva tecnología.  </a:t>
            </a:r>
          </a:p>
          <a:p>
            <a:pPr algn="just"/>
            <a:endParaRPr lang="es-ES" sz="1000" dirty="0"/>
          </a:p>
          <a:p>
            <a:pPr algn="just"/>
            <a:r>
              <a:rPr lang="es-ES" sz="1000" b="1" dirty="0"/>
              <a:t>Dispositivos para humanos</a:t>
            </a:r>
          </a:p>
          <a:p>
            <a:pPr algn="just"/>
            <a:r>
              <a:rPr lang="es-ES" sz="1000" dirty="0"/>
              <a:t>Los tubos endotraqueales, inventados en 1871 como un producto para humanos, solo han cambiado dos veces en todo este tiempo:  el paso de manguitos de alta presión a manguitos de baja presión (debido a los traumas conocidos) y los materiales de</a:t>
            </a:r>
          </a:p>
        </p:txBody>
      </p:sp>
      <p:sp>
        <p:nvSpPr>
          <p:cNvPr id="24" name="TextBox 23">
            <a:extLst>
              <a:ext uri="{FF2B5EF4-FFF2-40B4-BE49-F238E27FC236}">
                <a16:creationId xmlns:a16="http://schemas.microsoft.com/office/drawing/2014/main" xmlns="" id="{35393E72-7FC1-4F58-9C19-4D7FD8AE623A}"/>
              </a:ext>
            </a:extLst>
          </p:cNvPr>
          <p:cNvSpPr txBox="1"/>
          <p:nvPr/>
        </p:nvSpPr>
        <p:spPr>
          <a:xfrm>
            <a:off x="3581400" y="1219200"/>
            <a:ext cx="3048000" cy="6524863"/>
          </a:xfrm>
          <a:prstGeom prst="rect">
            <a:avLst/>
          </a:prstGeom>
          <a:noFill/>
        </p:spPr>
        <p:txBody>
          <a:bodyPr wrap="square" rtlCol="0">
            <a:spAutoFit/>
          </a:bodyPr>
          <a:lstStyle/>
          <a:p>
            <a:pPr algn="just"/>
            <a:r>
              <a:rPr lang="es-ES" sz="1100" dirty="0"/>
              <a:t>fabricación, de goma a dispositivos de PVC de un solo uso en 1971. Curvados para la anatomía humana y con un diámetro redondeado, sin guardar relación con la forma anatómica de la apertura de la laringe, hacen que la intubación de los gatos suponga un reto por su dificultad de colocación y los posibles traumas para las cuerdas vocales durante la entrada.</a:t>
            </a:r>
          </a:p>
          <a:p>
            <a:pPr algn="just"/>
            <a:endParaRPr lang="es-ES" sz="1100" b="1" dirty="0"/>
          </a:p>
          <a:p>
            <a:pPr algn="just"/>
            <a:r>
              <a:rPr lang="es-ES" sz="1100" b="1" dirty="0"/>
              <a:t>El trauma puede aparecer de varias formas</a:t>
            </a:r>
          </a:p>
          <a:p>
            <a:pPr algn="just"/>
            <a:r>
              <a:rPr lang="es-ES" sz="1100" dirty="0"/>
              <a:t>Los posibles traumas silenciosos y tolerados son normalmente ignorados por el personal veterinario, ya que la mayoría de los síntomas son vistos por los dueños de las mascotas una vez que el paciente ha vuelto a casa. Sin embargo, los clientes expresan sus preocupaciones sobre tos, pérdida de voz y problemas al comer en las redes sociales, como por ejemplo en los blogs y foros de </a:t>
            </a:r>
            <a:r>
              <a:rPr lang="es-ES" sz="1100" dirty="0" err="1"/>
              <a:t>www.caster.com</a:t>
            </a:r>
            <a:r>
              <a:rPr lang="es-ES" sz="1100" dirty="0"/>
              <a:t> y </a:t>
            </a:r>
            <a:r>
              <a:rPr lang="es-ES" sz="1100" dirty="0" err="1"/>
              <a:t>www.vetinfo.com</a:t>
            </a:r>
            <a:r>
              <a:rPr lang="es-ES" sz="1100" dirty="0"/>
              <a:t>.</a:t>
            </a:r>
          </a:p>
          <a:p>
            <a:endParaRPr lang="es-ES" sz="1100" dirty="0"/>
          </a:p>
          <a:p>
            <a:endParaRPr lang="es-ES" sz="1100" dirty="0"/>
          </a:p>
          <a:p>
            <a:endParaRPr lang="es-ES" sz="1100" dirty="0"/>
          </a:p>
          <a:p>
            <a:endParaRPr lang="es-ES" sz="1100" dirty="0"/>
          </a:p>
          <a:p>
            <a:endParaRPr lang="es-ES" sz="1100" dirty="0"/>
          </a:p>
          <a:p>
            <a:endParaRPr lang="es-ES" sz="1100" dirty="0"/>
          </a:p>
          <a:p>
            <a:endParaRPr lang="es-ES" sz="1100" dirty="0"/>
          </a:p>
          <a:p>
            <a:endParaRPr lang="es-ES" sz="1100" dirty="0"/>
          </a:p>
          <a:p>
            <a:endParaRPr lang="es-ES" sz="1100" dirty="0"/>
          </a:p>
          <a:p>
            <a:endParaRPr lang="es-ES" sz="1100" dirty="0"/>
          </a:p>
          <a:p>
            <a:endParaRPr lang="es-ES" sz="1100" dirty="0"/>
          </a:p>
          <a:p>
            <a:endParaRPr lang="es-ES" sz="1100" dirty="0"/>
          </a:p>
          <a:p>
            <a:pPr algn="just"/>
            <a:r>
              <a:rPr lang="es-ES" sz="1100" dirty="0"/>
              <a:t>Estos síntomas se experimentan debido a los daños en los cilios traqueales cuando el tubo rígido se introduce por la tráquea y no pueden ser mitigados mediante mejores técnicas. Estos cilios desempeñan un papel vital en el sistema escalador mucociliar que recoge y traslada las bacterias, las esporas</a:t>
            </a:r>
          </a:p>
        </p:txBody>
      </p:sp>
      <p:pic>
        <p:nvPicPr>
          <p:cNvPr id="25" name="Picture 24">
            <a:extLst>
              <a:ext uri="{FF2B5EF4-FFF2-40B4-BE49-F238E27FC236}">
                <a16:creationId xmlns:a16="http://schemas.microsoft.com/office/drawing/2014/main" xmlns="" id="{14D33E3F-03AB-4EE7-B7C6-22C52E62CA2A}"/>
              </a:ext>
            </a:extLst>
          </p:cNvPr>
          <p:cNvPicPr/>
          <p:nvPr/>
        </p:nvPicPr>
        <p:blipFill rotWithShape="1">
          <a:blip r:embed="rId4" cstate="print">
            <a:extLst>
              <a:ext uri="{28A0092B-C50C-407E-A947-70E740481C1C}">
                <a14:useLocalDpi xmlns:a14="http://schemas.microsoft.com/office/drawing/2010/main" val="0"/>
              </a:ext>
            </a:extLst>
          </a:blip>
          <a:srcRect l="13274" t="14654" r="-2212"/>
          <a:stretch/>
        </p:blipFill>
        <p:spPr bwMode="auto">
          <a:xfrm>
            <a:off x="3585652" y="4785649"/>
            <a:ext cx="1624965" cy="1177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xmlns="" id="{F42C6507-8DAB-43BB-82EC-9E9BFE7C555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58102" y="4782426"/>
            <a:ext cx="1190625" cy="1195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 Box 2">
            <a:extLst>
              <a:ext uri="{FF2B5EF4-FFF2-40B4-BE49-F238E27FC236}">
                <a16:creationId xmlns:a16="http://schemas.microsoft.com/office/drawing/2014/main" xmlns="" id="{36BF5F5E-EEFB-4A06-9B81-A58CBC002A75}"/>
              </a:ext>
            </a:extLst>
          </p:cNvPr>
          <p:cNvSpPr txBox="1">
            <a:spLocks noChangeArrowheads="1"/>
          </p:cNvSpPr>
          <p:nvPr/>
        </p:nvSpPr>
        <p:spPr bwMode="auto">
          <a:xfrm>
            <a:off x="3572168" y="6016989"/>
            <a:ext cx="293370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1 y 2, muestran la colocación de un ETT arrancando los cilios  de la tráquea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9538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4" y="7709510"/>
            <a:ext cx="6854890" cy="1434490"/>
          </a:xfrm>
          <a:prstGeom prst="rect">
            <a:avLst/>
          </a:prstGeom>
        </p:spPr>
      </p:pic>
      <p:sp>
        <p:nvSpPr>
          <p:cNvPr id="20" name="Rectangle 19">
            <a:extLst>
              <a:ext uri="{FF2B5EF4-FFF2-40B4-BE49-F238E27FC236}">
                <a16:creationId xmlns:a16="http://schemas.microsoft.com/office/drawing/2014/main" xmlns="" id="{EF88EDF9-D453-49EA-9754-703913E73D6A}"/>
              </a:ext>
            </a:extLst>
          </p:cNvPr>
          <p:cNvSpPr/>
          <p:nvPr/>
        </p:nvSpPr>
        <p:spPr>
          <a:xfrm>
            <a:off x="0" y="1078137"/>
            <a:ext cx="6858000" cy="14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TextBox 21">
            <a:extLst>
              <a:ext uri="{FF2B5EF4-FFF2-40B4-BE49-F238E27FC236}">
                <a16:creationId xmlns:a16="http://schemas.microsoft.com/office/drawing/2014/main" xmlns="" id="{FB58453A-16BF-46B0-8B14-1C78398D0795}"/>
              </a:ext>
            </a:extLst>
          </p:cNvPr>
          <p:cNvSpPr txBox="1"/>
          <p:nvPr/>
        </p:nvSpPr>
        <p:spPr>
          <a:xfrm>
            <a:off x="223977" y="2689347"/>
            <a:ext cx="3048000" cy="4154984"/>
          </a:xfrm>
          <a:prstGeom prst="rect">
            <a:avLst/>
          </a:prstGeom>
          <a:noFill/>
        </p:spPr>
        <p:txBody>
          <a:bodyPr wrap="square" rtlCol="0">
            <a:spAutoFit/>
          </a:bodyPr>
          <a:lstStyle/>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p:txBody>
      </p:sp>
      <p:sp>
        <p:nvSpPr>
          <p:cNvPr id="24" name="TextBox 23">
            <a:extLst>
              <a:ext uri="{FF2B5EF4-FFF2-40B4-BE49-F238E27FC236}">
                <a16:creationId xmlns:a16="http://schemas.microsoft.com/office/drawing/2014/main" xmlns="" id="{35393E72-7FC1-4F58-9C19-4D7FD8AE623A}"/>
              </a:ext>
            </a:extLst>
          </p:cNvPr>
          <p:cNvSpPr txBox="1"/>
          <p:nvPr/>
        </p:nvSpPr>
        <p:spPr>
          <a:xfrm>
            <a:off x="3429000" y="1219200"/>
            <a:ext cx="3331608" cy="6817251"/>
          </a:xfrm>
          <a:prstGeom prst="rect">
            <a:avLst/>
          </a:prstGeom>
          <a:noFill/>
        </p:spPr>
        <p:txBody>
          <a:bodyPr wrap="square" rtlCol="0">
            <a:spAutoFit/>
          </a:bodyPr>
          <a:lstStyle/>
          <a:p>
            <a:pPr algn="just"/>
            <a:r>
              <a:rPr lang="es-ES" sz="1200" b="1" dirty="0"/>
              <a:t>¿Con o sin manguito?</a:t>
            </a:r>
          </a:p>
          <a:p>
            <a:pPr algn="just"/>
            <a:r>
              <a:rPr lang="es-ES" sz="1200" dirty="0"/>
              <a:t>El inflado del manguito es probablemente la parte más peligrosa del proceso de intubación (la Universidad de Tufts indica que el 70% de los desgarros traqueales vistos en sus pacientes se debe al inflado excesivo del manguito en los procedimientos dentales en gatos). </a:t>
            </a:r>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500" dirty="0"/>
          </a:p>
          <a:p>
            <a:r>
              <a:rPr lang="es-ES" sz="1100" dirty="0"/>
              <a:t>Existen varias técnicas para determinar el inflado del manguito:  </a:t>
            </a:r>
          </a:p>
          <a:p>
            <a:r>
              <a:rPr lang="es-ES" sz="1100" dirty="0"/>
              <a:t>• Tocar el piloto del inflador</a:t>
            </a:r>
          </a:p>
          <a:p>
            <a:r>
              <a:rPr lang="es-ES" sz="1100" dirty="0"/>
              <a:t>• Escuchar en busca de fugas al inflar el manguito y hacer respirar al paciente. </a:t>
            </a:r>
          </a:p>
          <a:p>
            <a:r>
              <a:rPr lang="es-ES" sz="1100" dirty="0"/>
              <a:t>• Inflar el manguito y comprobar el movimiento</a:t>
            </a:r>
          </a:p>
          <a:p>
            <a:endParaRPr lang="es-ES" sz="1100" dirty="0"/>
          </a:p>
          <a:p>
            <a:pPr algn="just"/>
            <a:r>
              <a:rPr lang="es-ES" sz="1100" dirty="0"/>
              <a:t>Pero el uso de un manómetro es la única forma absoluta de saber que no se está inflando el manguito en exceso, más allá de la presión hemodinámica de corte del suministro de sangre a la zona (3). Esta baja presión de 20 mmHg se alcanza fácilmente con el inflado del manguito: la ausencia de medida implica adivinar y adivinar implica la aparición de accidentes. </a:t>
            </a:r>
          </a:p>
          <a:p>
            <a:pPr algn="just"/>
            <a:endParaRPr lang="es-ES" sz="1100" dirty="0"/>
          </a:p>
          <a:p>
            <a:pPr algn="just"/>
            <a:r>
              <a:rPr lang="es-ES" sz="1100" b="1" dirty="0"/>
              <a:t>El futuro</a:t>
            </a:r>
          </a:p>
          <a:p>
            <a:pPr algn="just"/>
            <a:r>
              <a:rPr lang="es-ES" sz="1100" dirty="0"/>
              <a:t>La gestión de las vías respiratorias es posible con unas vías selladas: mediante los dispositivos v-gel® para vías respiratorias supraglóticas se logra asegurar las vías respiratorias en los gatos en menos de 4 segundos, sellando la faringe en lugar de la tráquea.</a:t>
            </a:r>
          </a:p>
          <a:p>
            <a:endParaRPr lang="es-ES" sz="1100" dirty="0"/>
          </a:p>
          <a:p>
            <a:endParaRPr lang="es-ES" sz="1100" dirty="0"/>
          </a:p>
          <a:p>
            <a:endParaRPr lang="es-ES" sz="1100" dirty="0"/>
          </a:p>
        </p:txBody>
      </p:sp>
      <p:pic>
        <p:nvPicPr>
          <p:cNvPr id="28" name="Picture 27">
            <a:extLst>
              <a:ext uri="{FF2B5EF4-FFF2-40B4-BE49-F238E27FC236}">
                <a16:creationId xmlns:a16="http://schemas.microsoft.com/office/drawing/2014/main" xmlns="" id="{5DD0CD10-90D3-45A1-861C-5C5E90ED67D3}"/>
              </a:ext>
            </a:extLst>
          </p:cNvPr>
          <p:cNvPicPr/>
          <p:nvPr/>
        </p:nvPicPr>
        <p:blipFill rotWithShape="1">
          <a:blip r:embed="rId4" cstate="print">
            <a:extLst>
              <a:ext uri="{28A0092B-C50C-407E-A947-70E740481C1C}">
                <a14:useLocalDpi xmlns:a14="http://schemas.microsoft.com/office/drawing/2010/main" val="0"/>
              </a:ext>
            </a:extLst>
          </a:blip>
          <a:srcRect b="8492"/>
          <a:stretch/>
        </p:blipFill>
        <p:spPr bwMode="auto">
          <a:xfrm>
            <a:off x="276225" y="3048000"/>
            <a:ext cx="1476375" cy="1134110"/>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xmlns="" id="{5A6B78C2-5EDB-43CB-884E-2852A1C31319}"/>
              </a:ext>
            </a:extLst>
          </p:cNvPr>
          <p:cNvPicPr/>
          <p:nvPr/>
        </p:nvPicPr>
        <p:blipFill rotWithShape="1">
          <a:blip r:embed="rId5" cstate="print">
            <a:extLst>
              <a:ext uri="{28A0092B-C50C-407E-A947-70E740481C1C}">
                <a14:useLocalDpi xmlns:a14="http://schemas.microsoft.com/office/drawing/2010/main" val="0"/>
              </a:ext>
            </a:extLst>
          </a:blip>
          <a:srcRect r="18232"/>
          <a:stretch/>
        </p:blipFill>
        <p:spPr bwMode="auto">
          <a:xfrm>
            <a:off x="1790700" y="3048000"/>
            <a:ext cx="1409700" cy="1160780"/>
          </a:xfrm>
          <a:prstGeom prst="rect">
            <a:avLst/>
          </a:prstGeom>
          <a:ln>
            <a:noFill/>
          </a:ln>
          <a:extLst>
            <a:ext uri="{53640926-AAD7-44D8-BBD7-CCE9431645EC}">
              <a14:shadowObscured xmlns:a14="http://schemas.microsoft.com/office/drawing/2010/main"/>
            </a:ext>
          </a:extLst>
        </p:spPr>
      </p:pic>
      <p:sp>
        <p:nvSpPr>
          <p:cNvPr id="30" name="Text Box 2">
            <a:extLst>
              <a:ext uri="{FF2B5EF4-FFF2-40B4-BE49-F238E27FC236}">
                <a16:creationId xmlns:a16="http://schemas.microsoft.com/office/drawing/2014/main" xmlns="" id="{2A272CC7-E37D-467A-902E-FFDB2AC6AC66}"/>
              </a:ext>
            </a:extLst>
          </p:cNvPr>
          <p:cNvSpPr txBox="1">
            <a:spLocks noChangeArrowheads="1"/>
          </p:cNvSpPr>
          <p:nvPr/>
        </p:nvSpPr>
        <p:spPr bwMode="auto">
          <a:xfrm>
            <a:off x="266700" y="4191000"/>
            <a:ext cx="2933700" cy="4018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3 Imágenes microscópicas de cilios traqueales normales (1)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1" name="Picture 30">
            <a:extLst>
              <a:ext uri="{FF2B5EF4-FFF2-40B4-BE49-F238E27FC236}">
                <a16:creationId xmlns:a16="http://schemas.microsoft.com/office/drawing/2014/main" xmlns="" id="{D04D5BBF-C541-41DC-A162-2C62360B713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04800" y="4670295"/>
            <a:ext cx="1428750" cy="1252855"/>
          </a:xfrm>
          <a:prstGeom prst="rect">
            <a:avLst/>
          </a:prstGeom>
        </p:spPr>
      </p:pic>
      <p:pic>
        <p:nvPicPr>
          <p:cNvPr id="32" name="Picture 31">
            <a:extLst>
              <a:ext uri="{FF2B5EF4-FFF2-40B4-BE49-F238E27FC236}">
                <a16:creationId xmlns:a16="http://schemas.microsoft.com/office/drawing/2014/main" xmlns="" id="{AD90EB89-1260-40FC-BE02-A5E9246F4BB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793875" y="4666408"/>
            <a:ext cx="1406525" cy="1243965"/>
          </a:xfrm>
          <a:prstGeom prst="rect">
            <a:avLst/>
          </a:prstGeom>
        </p:spPr>
      </p:pic>
      <p:pic>
        <p:nvPicPr>
          <p:cNvPr id="34" name="Picture 33">
            <a:extLst>
              <a:ext uri="{FF2B5EF4-FFF2-40B4-BE49-F238E27FC236}">
                <a16:creationId xmlns:a16="http://schemas.microsoft.com/office/drawing/2014/main" xmlns="" id="{311746BD-B589-4C8D-8C12-EB9ACA70F5C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28600" y="6470015"/>
            <a:ext cx="1476375" cy="1302385"/>
          </a:xfrm>
          <a:prstGeom prst="rect">
            <a:avLst/>
          </a:prstGeom>
          <a:ln>
            <a:noFill/>
          </a:ln>
          <a:effectLst>
            <a:softEdge rad="112500"/>
          </a:effectLst>
        </p:spPr>
      </p:pic>
      <p:sp>
        <p:nvSpPr>
          <p:cNvPr id="35" name="Text Box 2">
            <a:extLst>
              <a:ext uri="{FF2B5EF4-FFF2-40B4-BE49-F238E27FC236}">
                <a16:creationId xmlns:a16="http://schemas.microsoft.com/office/drawing/2014/main" xmlns="" id="{DC2F4A6E-E12E-47AA-8C30-C753148FF662}"/>
              </a:ext>
            </a:extLst>
          </p:cNvPr>
          <p:cNvSpPr txBox="1">
            <a:spLocks noChangeArrowheads="1"/>
          </p:cNvSpPr>
          <p:nvPr/>
        </p:nvSpPr>
        <p:spPr bwMode="auto">
          <a:xfrm>
            <a:off x="1763972" y="6709757"/>
            <a:ext cx="1438275" cy="5905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5 Traqueítis con sangrado asociados a </a:t>
            </a:r>
            <a:r>
              <a:rPr lang="es-ES" sz="900" dirty="0">
                <a:latin typeface="Calibri" panose="020F0502020204030204" pitchFamily="34" charset="0"/>
                <a:ea typeface="Calibri" panose="020F0502020204030204" pitchFamily="34" charset="0"/>
                <a:cs typeface="Times New Roman" panose="02020603050405020304" pitchFamily="18" charset="0"/>
              </a:rPr>
              <a:t>la   intubación endotraqueal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xmlns="" id="{04466D32-E58F-4F49-A0DC-AED500743A97}"/>
              </a:ext>
            </a:extLst>
          </p:cNvPr>
          <p:cNvSpPr txBox="1"/>
          <p:nvPr/>
        </p:nvSpPr>
        <p:spPr>
          <a:xfrm>
            <a:off x="210472" y="1251234"/>
            <a:ext cx="3190875" cy="1661993"/>
          </a:xfrm>
          <a:prstGeom prst="rect">
            <a:avLst/>
          </a:prstGeom>
          <a:noFill/>
        </p:spPr>
        <p:txBody>
          <a:bodyPr wrap="square" rtlCol="0">
            <a:spAutoFit/>
          </a:bodyPr>
          <a:lstStyle/>
          <a:p>
            <a:pPr algn="just"/>
            <a:r>
              <a:rPr lang="es-ES" sz="1200" dirty="0"/>
              <a:t>micóticas, los antígenos, el polvo, etc. hacia las vías respiratorias y fuera de los pulmones para ser expelidos (tragados) por el paciente. (2)</a:t>
            </a:r>
          </a:p>
          <a:p>
            <a:endParaRPr lang="es-ES" sz="600" dirty="0"/>
          </a:p>
          <a:p>
            <a:r>
              <a:rPr lang="es-ES" sz="1200" dirty="0"/>
              <a:t>Este trauma no solo causa traqueítis y estridor (sibilancia) sino que, junto con la posible transferencia de bacterias de la boca, puede derivar en neumonía bacteriana e infecciones respiratorias.</a:t>
            </a:r>
          </a:p>
        </p:txBody>
      </p:sp>
      <p:sp>
        <p:nvSpPr>
          <p:cNvPr id="39" name="Text Box 2">
            <a:extLst>
              <a:ext uri="{FF2B5EF4-FFF2-40B4-BE49-F238E27FC236}">
                <a16:creationId xmlns:a16="http://schemas.microsoft.com/office/drawing/2014/main" xmlns="" id="{5F490376-D103-47C8-B171-C800805D59A0}"/>
              </a:ext>
            </a:extLst>
          </p:cNvPr>
          <p:cNvSpPr txBox="1">
            <a:spLocks noChangeArrowheads="1"/>
          </p:cNvSpPr>
          <p:nvPr/>
        </p:nvSpPr>
        <p:spPr bwMode="auto">
          <a:xfrm>
            <a:off x="134420" y="5923151"/>
            <a:ext cx="3190875" cy="55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a:t>
            </a:r>
            <a:r>
              <a:rPr lang="es-ES" sz="900" dirty="0">
                <a:latin typeface="Calibri" panose="020F0502020204030204" pitchFamily="34" charset="0"/>
                <a:ea typeface="Calibri" panose="020F0502020204030204" pitchFamily="34" charset="0"/>
                <a:cs typeface="Times New Roman" panose="02020603050405020304" pitchFamily="18" charset="0"/>
              </a:rPr>
              <a:t>4 Imágenes microscópicas de cilios traqueales en el día </a:t>
            </a:r>
            <a:r>
              <a:rPr lang="es-ES" sz="900" dirty="0">
                <a:effectLst/>
                <a:latin typeface="Calibri" panose="020F0502020204030204" pitchFamily="34" charset="0"/>
                <a:ea typeface="Calibri" panose="020F0502020204030204" pitchFamily="34" charset="0"/>
                <a:cs typeface="Times New Roman" panose="02020603050405020304" pitchFamily="18" charset="0"/>
              </a:rPr>
              <a:t>2 y 7 después de la intubación, mostrando el raspado de los cilios traqueales (1)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0" name="Picture 39">
            <a:extLst>
              <a:ext uri="{FF2B5EF4-FFF2-40B4-BE49-F238E27FC236}">
                <a16:creationId xmlns:a16="http://schemas.microsoft.com/office/drawing/2014/main" xmlns="" id="{C4625ADE-D152-4CAA-98BE-61E595316606}"/>
              </a:ext>
            </a:extLst>
          </p:cNvPr>
          <p:cNvPicPr/>
          <p:nvPr/>
        </p:nvPicPr>
        <p:blipFill rotWithShape="1">
          <a:blip r:embed="rId9" cstate="print">
            <a:extLst>
              <a:ext uri="{28A0092B-C50C-407E-A947-70E740481C1C}">
                <a14:useLocalDpi xmlns:a14="http://schemas.microsoft.com/office/drawing/2010/main" val="0"/>
              </a:ext>
            </a:extLst>
          </a:blip>
          <a:srcRect l="13540" r="15224"/>
          <a:stretch/>
        </p:blipFill>
        <p:spPr bwMode="auto">
          <a:xfrm>
            <a:off x="3606288" y="2467947"/>
            <a:ext cx="1633855" cy="127635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1" name="Text Box 2">
            <a:extLst>
              <a:ext uri="{FF2B5EF4-FFF2-40B4-BE49-F238E27FC236}">
                <a16:creationId xmlns:a16="http://schemas.microsoft.com/office/drawing/2014/main" xmlns="" id="{26FC9D67-A5FD-4E9B-A4BF-312D49DBDAC7}"/>
              </a:ext>
            </a:extLst>
          </p:cNvPr>
          <p:cNvSpPr txBox="1">
            <a:spLocks noChangeArrowheads="1"/>
          </p:cNvSpPr>
          <p:nvPr/>
        </p:nvSpPr>
        <p:spPr bwMode="auto">
          <a:xfrm>
            <a:off x="5357442" y="2859429"/>
            <a:ext cx="1190625" cy="4171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6 Inflado del m</a:t>
            </a:r>
            <a:r>
              <a:rPr lang="es-ES" sz="1100" dirty="0">
                <a:latin typeface="Calibri" panose="020F0502020204030204" pitchFamily="34" charset="0"/>
                <a:ea typeface="Calibri" panose="020F0502020204030204" pitchFamily="34" charset="0"/>
                <a:cs typeface="Times New Roman" panose="02020603050405020304" pitchFamily="18" charset="0"/>
              </a:rPr>
              <a:t>anguito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3" name="Picture 22">
            <a:extLst>
              <a:ext uri="{FF2B5EF4-FFF2-40B4-BE49-F238E27FC236}">
                <a16:creationId xmlns:a16="http://schemas.microsoft.com/office/drawing/2014/main" xmlns="" id="{85D6E212-3E6E-4B30-987F-C8B73F885A34}"/>
              </a:ext>
            </a:extLst>
          </p:cNvPr>
          <p:cNvPicPr>
            <a:picLocks noChangeAspect="1"/>
          </p:cNvPicPr>
          <p:nvPr/>
        </p:nvPicPr>
        <p:blipFill rotWithShape="1">
          <a:blip r:embed="rId3">
            <a:extLst>
              <a:ext uri="{28A0092B-C50C-407E-A947-70E740481C1C}">
                <a14:useLocalDpi xmlns:a14="http://schemas.microsoft.com/office/drawing/2010/main" val="0"/>
              </a:ext>
            </a:extLst>
          </a:blip>
          <a:srcRect t="53716" r="53040" b="3314"/>
          <a:stretch/>
        </p:blipFill>
        <p:spPr>
          <a:xfrm>
            <a:off x="0" y="76200"/>
            <a:ext cx="3219061" cy="616390"/>
          </a:xfrm>
          <a:prstGeom prst="rect">
            <a:avLst/>
          </a:prstGeom>
        </p:spPr>
      </p:pic>
      <p:sp>
        <p:nvSpPr>
          <p:cNvPr id="25" name="TextBox 24">
            <a:extLst>
              <a:ext uri="{FF2B5EF4-FFF2-40B4-BE49-F238E27FC236}">
                <a16:creationId xmlns:a16="http://schemas.microsoft.com/office/drawing/2014/main" xmlns="" id="{F1EC7EF9-92EB-426A-8A06-D38E776C4ACD}"/>
              </a:ext>
            </a:extLst>
          </p:cNvPr>
          <p:cNvSpPr txBox="1"/>
          <p:nvPr/>
        </p:nvSpPr>
        <p:spPr>
          <a:xfrm>
            <a:off x="3429000" y="131802"/>
            <a:ext cx="4335334" cy="553998"/>
          </a:xfrm>
          <a:prstGeom prst="rect">
            <a:avLst/>
          </a:prstGeom>
          <a:noFill/>
        </p:spPr>
        <p:txBody>
          <a:bodyPr wrap="square" rtlCol="0">
            <a:spAutoFit/>
          </a:bodyPr>
          <a:lstStyle/>
          <a:p>
            <a:r>
              <a:rPr lang="es-ES" sz="3000" dirty="0"/>
              <a:t> newsletter de v-gel®</a:t>
            </a:r>
          </a:p>
        </p:txBody>
      </p:sp>
      <p:sp>
        <p:nvSpPr>
          <p:cNvPr id="26" name="Rectangle 25">
            <a:extLst>
              <a:ext uri="{FF2B5EF4-FFF2-40B4-BE49-F238E27FC236}">
                <a16:creationId xmlns:a16="http://schemas.microsoft.com/office/drawing/2014/main" xmlns="" id="{E78CEF59-3C4C-49A1-B662-A40CF51C41B2}"/>
              </a:ext>
            </a:extLst>
          </p:cNvPr>
          <p:cNvSpPr/>
          <p:nvPr/>
        </p:nvSpPr>
        <p:spPr>
          <a:xfrm>
            <a:off x="0" y="1078137"/>
            <a:ext cx="6858000" cy="14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TextBox 20">
            <a:extLst>
              <a:ext uri="{FF2B5EF4-FFF2-40B4-BE49-F238E27FC236}">
                <a16:creationId xmlns:a16="http://schemas.microsoft.com/office/drawing/2014/main" xmlns="" id="{EA405912-CA10-4EF2-B1D1-9F46A267AB47}"/>
              </a:ext>
            </a:extLst>
          </p:cNvPr>
          <p:cNvSpPr txBox="1"/>
          <p:nvPr/>
        </p:nvSpPr>
        <p:spPr>
          <a:xfrm>
            <a:off x="838200" y="710956"/>
            <a:ext cx="5116016" cy="369332"/>
          </a:xfrm>
          <a:prstGeom prst="rect">
            <a:avLst/>
          </a:prstGeom>
          <a:noFill/>
        </p:spPr>
        <p:txBody>
          <a:bodyPr wrap="none" rtlCol="0">
            <a:spAutoFit/>
          </a:bodyPr>
          <a:lstStyle/>
          <a:p>
            <a:r>
              <a:rPr lang="es-ES" dirty="0"/>
              <a:t>Yo puedo intubar a un gato, ¿por qué necesito v-gel?</a:t>
            </a:r>
          </a:p>
        </p:txBody>
      </p:sp>
    </p:spTree>
    <p:extLst>
      <p:ext uri="{BB962C8B-B14F-4D97-AF65-F5344CB8AC3E}">
        <p14:creationId xmlns:p14="http://schemas.microsoft.com/office/powerpoint/2010/main" val="52645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4" y="7709510"/>
            <a:ext cx="6854890" cy="1434490"/>
          </a:xfrm>
          <a:prstGeom prst="rect">
            <a:avLst/>
          </a:prstGeom>
        </p:spPr>
      </p:pic>
      <p:sp>
        <p:nvSpPr>
          <p:cNvPr id="20" name="Rectangle 19">
            <a:extLst>
              <a:ext uri="{FF2B5EF4-FFF2-40B4-BE49-F238E27FC236}">
                <a16:creationId xmlns:a16="http://schemas.microsoft.com/office/drawing/2014/main" xmlns="" id="{EF88EDF9-D453-49EA-9754-703913E73D6A}"/>
              </a:ext>
            </a:extLst>
          </p:cNvPr>
          <p:cNvSpPr/>
          <p:nvPr/>
        </p:nvSpPr>
        <p:spPr>
          <a:xfrm>
            <a:off x="0" y="1078137"/>
            <a:ext cx="6858000" cy="14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TextBox 21">
            <a:extLst>
              <a:ext uri="{FF2B5EF4-FFF2-40B4-BE49-F238E27FC236}">
                <a16:creationId xmlns:a16="http://schemas.microsoft.com/office/drawing/2014/main" xmlns="" id="{FB58453A-16BF-46B0-8B14-1C78398D0795}"/>
              </a:ext>
            </a:extLst>
          </p:cNvPr>
          <p:cNvSpPr txBox="1"/>
          <p:nvPr/>
        </p:nvSpPr>
        <p:spPr>
          <a:xfrm>
            <a:off x="304800" y="1216759"/>
            <a:ext cx="3048000" cy="4154984"/>
          </a:xfrm>
          <a:prstGeom prst="rect">
            <a:avLst/>
          </a:prstGeom>
          <a:noFill/>
        </p:spPr>
        <p:txBody>
          <a:bodyPr wrap="square" rtlCol="0">
            <a:spAutoFit/>
          </a:bodyPr>
          <a:lstStyle/>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a:p>
            <a:pPr algn="just"/>
            <a:endParaRPr lang="es-ES" sz="1200" dirty="0"/>
          </a:p>
        </p:txBody>
      </p:sp>
      <p:sp>
        <p:nvSpPr>
          <p:cNvPr id="24" name="TextBox 23">
            <a:extLst>
              <a:ext uri="{FF2B5EF4-FFF2-40B4-BE49-F238E27FC236}">
                <a16:creationId xmlns:a16="http://schemas.microsoft.com/office/drawing/2014/main" xmlns="" id="{35393E72-7FC1-4F58-9C19-4D7FD8AE623A}"/>
              </a:ext>
            </a:extLst>
          </p:cNvPr>
          <p:cNvSpPr txBox="1"/>
          <p:nvPr/>
        </p:nvSpPr>
        <p:spPr>
          <a:xfrm>
            <a:off x="3476918" y="1288345"/>
            <a:ext cx="3048000" cy="1938992"/>
          </a:xfrm>
          <a:prstGeom prst="rect">
            <a:avLst/>
          </a:prstGeom>
          <a:noFill/>
        </p:spPr>
        <p:txBody>
          <a:bodyPr wrap="square" rtlCol="0">
            <a:spAutoFit/>
          </a:bodyPr>
          <a:lstStyle/>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p:txBody>
      </p:sp>
      <p:sp>
        <p:nvSpPr>
          <p:cNvPr id="38" name="TextBox 37">
            <a:extLst>
              <a:ext uri="{FF2B5EF4-FFF2-40B4-BE49-F238E27FC236}">
                <a16:creationId xmlns:a16="http://schemas.microsoft.com/office/drawing/2014/main" xmlns="" id="{04466D32-E58F-4F49-A0DC-AED500743A97}"/>
              </a:ext>
            </a:extLst>
          </p:cNvPr>
          <p:cNvSpPr txBox="1"/>
          <p:nvPr/>
        </p:nvSpPr>
        <p:spPr>
          <a:xfrm>
            <a:off x="3352800" y="1295400"/>
            <a:ext cx="3200400" cy="6432530"/>
          </a:xfrm>
          <a:prstGeom prst="rect">
            <a:avLst/>
          </a:prstGeom>
          <a:noFill/>
        </p:spPr>
        <p:txBody>
          <a:bodyPr wrap="square" rtlCol="0">
            <a:spAutoFit/>
          </a:bodyPr>
          <a:lstStyle/>
          <a:p>
            <a:pPr algn="just"/>
            <a:r>
              <a:rPr lang="es-ES" sz="1200" dirty="0"/>
              <a:t>Al no entrar en la zona de la laringe ni en la tráquea, el dispositivo no causa directamente espasmos en la laringe, no estrecha las vías respiratorias ni traumatiza los delicados tejidos. Fabricado en silicona de tipo médico, se puede esterilizar por autoclave, lo que permite la reutilización legítima del producto. </a:t>
            </a:r>
          </a:p>
          <a:p>
            <a:pPr algn="just"/>
            <a:endParaRPr lang="es-ES" sz="600" dirty="0"/>
          </a:p>
          <a:p>
            <a:pPr algn="just"/>
            <a:r>
              <a:rPr lang="es-ES" sz="1200" dirty="0"/>
              <a:t>v-gel®, lanzado en 2012, ya se usa en más de 60 universidades de veterinaria de todo el mundo y es considerado por muchos el futuro de la gestión de las vías respiratorias.</a:t>
            </a:r>
            <a:endParaRPr lang="es-ES" sz="600" dirty="0"/>
          </a:p>
          <a:p>
            <a:pPr algn="just"/>
            <a:r>
              <a:rPr lang="es-ES" sz="600" dirty="0"/>
              <a:t> </a:t>
            </a:r>
          </a:p>
          <a:p>
            <a:r>
              <a:rPr lang="es-ES" sz="1200" dirty="0"/>
              <a:t>En 2016 se nos concedió el prestigioso galardón </a:t>
            </a:r>
            <a:r>
              <a:rPr lang="es-ES" sz="1200" dirty="0" err="1"/>
              <a:t>Easy</a:t>
            </a:r>
            <a:r>
              <a:rPr lang="es-ES" sz="1200" dirty="0"/>
              <a:t> to </a:t>
            </a:r>
            <a:r>
              <a:rPr lang="es-ES" sz="1200" dirty="0" err="1"/>
              <a:t>Give</a:t>
            </a:r>
            <a:r>
              <a:rPr lang="es-ES" sz="1200" dirty="0"/>
              <a:t> de la Sociedad Internacional de Medicina Felina. Declararon que el dispositivo “permite obtener unas vías respiratorias liberadas de forma rápida, eficaz y efectiva para casos de anestesia general y reanimación de emergencia sin necesidad de la intubación endotraqueal tradicional”. </a:t>
            </a:r>
          </a:p>
          <a:p>
            <a:pPr algn="just"/>
            <a:endParaRPr lang="es-ES" sz="1200" b="1" dirty="0"/>
          </a:p>
          <a:p>
            <a:pPr algn="just"/>
            <a:endParaRPr lang="es-ES" sz="1200" b="1" dirty="0"/>
          </a:p>
          <a:p>
            <a:pPr algn="just"/>
            <a:endParaRPr lang="es-ES" sz="1200" b="1" dirty="0"/>
          </a:p>
          <a:p>
            <a:pPr algn="just"/>
            <a:endParaRPr lang="es-ES" sz="1200" b="1" dirty="0"/>
          </a:p>
          <a:p>
            <a:pPr algn="just"/>
            <a:endParaRPr lang="es-ES" sz="1200" b="1" dirty="0"/>
          </a:p>
          <a:p>
            <a:pPr algn="just"/>
            <a:r>
              <a:rPr lang="es-ES" sz="1400" b="1" dirty="0"/>
              <a:t>Sí, puede intubar a un gato… pero ¿debería?</a:t>
            </a:r>
          </a:p>
          <a:p>
            <a:pPr algn="just"/>
            <a:endParaRPr lang="es-ES" sz="800" b="1" dirty="0"/>
          </a:p>
          <a:p>
            <a:pPr algn="just"/>
            <a:r>
              <a:rPr lang="es-ES" sz="800" b="1" dirty="0"/>
              <a:t>Referencias</a:t>
            </a:r>
          </a:p>
          <a:p>
            <a:pPr algn="just"/>
            <a:r>
              <a:rPr lang="es-ES" sz="800" dirty="0"/>
              <a:t>1. ‘Mecanismos de lesión laringotraqueal tras una intubación traqueal prolongada’   Michael J Bishop, M.D. julio de 1989</a:t>
            </a:r>
          </a:p>
          <a:p>
            <a:pPr algn="just"/>
            <a:r>
              <a:rPr lang="es-ES" sz="800" dirty="0"/>
              <a:t>2. ‘Evaluación de la presión del manguito del tubo endotraqueal resultante de cuatro métodos diferentes de inflado en perros.’ Briganti A, Portela DA, Barsotti G, Romano M, Breghi G.</a:t>
            </a:r>
          </a:p>
          <a:p>
            <a:pPr algn="just"/>
            <a:r>
              <a:rPr lang="es-ES" sz="800" dirty="0"/>
              <a:t>Vet </a:t>
            </a:r>
            <a:r>
              <a:rPr lang="es-ES" sz="800" dirty="0" err="1"/>
              <a:t>Anaesth</a:t>
            </a:r>
            <a:r>
              <a:rPr lang="es-ES" sz="800" dirty="0"/>
              <a:t> </a:t>
            </a:r>
            <a:r>
              <a:rPr lang="es-ES" sz="800" dirty="0" err="1"/>
              <a:t>Analg</a:t>
            </a:r>
            <a:r>
              <a:rPr lang="es-ES" sz="800" dirty="0"/>
              <a:t>. Sept. de 2012; 39(5):488-94. </a:t>
            </a:r>
            <a:r>
              <a:rPr lang="es-ES" sz="800" dirty="0" err="1"/>
              <a:t>doi</a:t>
            </a:r>
            <a:r>
              <a:rPr lang="es-ES" sz="800" dirty="0"/>
              <a:t>: 10.1111/</a:t>
            </a:r>
            <a:r>
              <a:rPr lang="es-ES" sz="800" dirty="0" err="1"/>
              <a:t>j.1467-2995.2012.00719.x</a:t>
            </a:r>
            <a:r>
              <a:rPr lang="es-ES" sz="800" dirty="0"/>
              <a:t>. </a:t>
            </a:r>
            <a:r>
              <a:rPr lang="es-ES" sz="800" dirty="0" err="1"/>
              <a:t>Epub</a:t>
            </a:r>
            <a:r>
              <a:rPr lang="es-ES" sz="800" dirty="0"/>
              <a:t> 30 de mayo de 2012.</a:t>
            </a:r>
          </a:p>
          <a:p>
            <a:pPr algn="just"/>
            <a:endParaRPr lang="es-ES" sz="1200" dirty="0"/>
          </a:p>
        </p:txBody>
      </p:sp>
      <p:pic>
        <p:nvPicPr>
          <p:cNvPr id="23" name="Picture 22">
            <a:extLst>
              <a:ext uri="{FF2B5EF4-FFF2-40B4-BE49-F238E27FC236}">
                <a16:creationId xmlns:a16="http://schemas.microsoft.com/office/drawing/2014/main" xmlns="" id="{FE702250-4E3B-4136-81E3-5AE0AFD62ED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1285304"/>
            <a:ext cx="2399665" cy="1628775"/>
          </a:xfrm>
          <a:prstGeom prst="rect">
            <a:avLst/>
          </a:prstGeom>
        </p:spPr>
      </p:pic>
      <p:sp>
        <p:nvSpPr>
          <p:cNvPr id="25" name="Text Box 2">
            <a:extLst>
              <a:ext uri="{FF2B5EF4-FFF2-40B4-BE49-F238E27FC236}">
                <a16:creationId xmlns:a16="http://schemas.microsoft.com/office/drawing/2014/main" xmlns="" id="{8E137442-5647-4865-898D-05FFBBDE8363}"/>
              </a:ext>
            </a:extLst>
          </p:cNvPr>
          <p:cNvSpPr txBox="1">
            <a:spLocks noChangeArrowheads="1"/>
          </p:cNvSpPr>
          <p:nvPr/>
        </p:nvSpPr>
        <p:spPr bwMode="auto">
          <a:xfrm>
            <a:off x="1828800" y="1676400"/>
            <a:ext cx="1066800" cy="3622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7 v-gel® para gatos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6" name="Picture 25">
            <a:extLst>
              <a:ext uri="{FF2B5EF4-FFF2-40B4-BE49-F238E27FC236}">
                <a16:creationId xmlns:a16="http://schemas.microsoft.com/office/drawing/2014/main" xmlns="" id="{94524B57-0795-4F50-870B-B6CFBEF96C3D}"/>
              </a:ext>
            </a:extLst>
          </p:cNvPr>
          <p:cNvPicPr/>
          <p:nvPr/>
        </p:nvPicPr>
        <p:blipFill rotWithShape="1">
          <a:blip r:embed="rId5" cstate="print">
            <a:extLst>
              <a:ext uri="{28A0092B-C50C-407E-A947-70E740481C1C}">
                <a14:useLocalDpi xmlns:a14="http://schemas.microsoft.com/office/drawing/2010/main" val="0"/>
              </a:ext>
            </a:extLst>
          </a:blip>
          <a:srcRect l="22981"/>
          <a:stretch/>
        </p:blipFill>
        <p:spPr bwMode="auto">
          <a:xfrm>
            <a:off x="390525" y="2965746"/>
            <a:ext cx="2228850" cy="145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7" name="Text Box 2">
            <a:extLst>
              <a:ext uri="{FF2B5EF4-FFF2-40B4-BE49-F238E27FC236}">
                <a16:creationId xmlns:a16="http://schemas.microsoft.com/office/drawing/2014/main" xmlns="" id="{3950F854-2B92-4ADB-A649-F6A2F8D98474}"/>
              </a:ext>
            </a:extLst>
          </p:cNvPr>
          <p:cNvSpPr txBox="1">
            <a:spLocks noChangeArrowheads="1"/>
          </p:cNvSpPr>
          <p:nvPr/>
        </p:nvSpPr>
        <p:spPr bwMode="auto">
          <a:xfrm>
            <a:off x="647700" y="4648592"/>
            <a:ext cx="1714500" cy="447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8 Colocación de v-gel® en la faringe del gato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3" name="Picture 32">
            <a:extLst>
              <a:ext uri="{FF2B5EF4-FFF2-40B4-BE49-F238E27FC236}">
                <a16:creationId xmlns:a16="http://schemas.microsoft.com/office/drawing/2014/main" xmlns="" id="{5C0956E9-68E4-44AF-82F9-92F10ABD1D95}"/>
              </a:ext>
            </a:extLst>
          </p:cNvPr>
          <p:cNvPicPr/>
          <p:nvPr/>
        </p:nvPicPr>
        <p:blipFill>
          <a:blip r:embed="rId6"/>
          <a:stretch>
            <a:fillRect/>
          </a:stretch>
        </p:blipFill>
        <p:spPr>
          <a:xfrm>
            <a:off x="619760" y="5369564"/>
            <a:ext cx="1913890" cy="119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Text Box 2">
            <a:extLst>
              <a:ext uri="{FF2B5EF4-FFF2-40B4-BE49-F238E27FC236}">
                <a16:creationId xmlns:a16="http://schemas.microsoft.com/office/drawing/2014/main" xmlns="" id="{869F74AE-88E8-4D79-BDB5-F45703B0E358}"/>
              </a:ext>
            </a:extLst>
          </p:cNvPr>
          <p:cNvSpPr txBox="1">
            <a:spLocks noChangeArrowheads="1"/>
          </p:cNvSpPr>
          <p:nvPr/>
        </p:nvSpPr>
        <p:spPr bwMode="auto">
          <a:xfrm>
            <a:off x="647700" y="6841274"/>
            <a:ext cx="1914525" cy="5501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Fig. 9. v-gel ® se puede utilizar de forma segura en los procedimientos dentales en gatos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26" name="Picture 2" descr="Image result for easy to give award">
            <a:extLst>
              <a:ext uri="{FF2B5EF4-FFF2-40B4-BE49-F238E27FC236}">
                <a16:creationId xmlns:a16="http://schemas.microsoft.com/office/drawing/2014/main" xmlns="" id="{828DEC33-2502-415A-B618-1C2084F8AC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6738" y="5105400"/>
            <a:ext cx="1457323" cy="67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57E6720F-7C8F-4905-9A50-D36A03DAB9A5}"/>
              </a:ext>
            </a:extLst>
          </p:cNvPr>
          <p:cNvPicPr>
            <a:picLocks noChangeAspect="1"/>
          </p:cNvPicPr>
          <p:nvPr/>
        </p:nvPicPr>
        <p:blipFill rotWithShape="1">
          <a:blip r:embed="rId3">
            <a:extLst>
              <a:ext uri="{28A0092B-C50C-407E-A947-70E740481C1C}">
                <a14:useLocalDpi xmlns:a14="http://schemas.microsoft.com/office/drawing/2010/main" val="0"/>
              </a:ext>
            </a:extLst>
          </a:blip>
          <a:srcRect t="53716" r="53040" b="3314"/>
          <a:stretch/>
        </p:blipFill>
        <p:spPr>
          <a:xfrm>
            <a:off x="0" y="76200"/>
            <a:ext cx="3219061" cy="616390"/>
          </a:xfrm>
          <a:prstGeom prst="rect">
            <a:avLst/>
          </a:prstGeom>
        </p:spPr>
      </p:pic>
      <p:sp>
        <p:nvSpPr>
          <p:cNvPr id="28" name="TextBox 27">
            <a:extLst>
              <a:ext uri="{FF2B5EF4-FFF2-40B4-BE49-F238E27FC236}">
                <a16:creationId xmlns:a16="http://schemas.microsoft.com/office/drawing/2014/main" xmlns="" id="{3713E127-8DBA-410D-AC03-DCE7D942195F}"/>
              </a:ext>
            </a:extLst>
          </p:cNvPr>
          <p:cNvSpPr txBox="1"/>
          <p:nvPr/>
        </p:nvSpPr>
        <p:spPr>
          <a:xfrm>
            <a:off x="3429000" y="131802"/>
            <a:ext cx="4335334" cy="1015663"/>
          </a:xfrm>
          <a:prstGeom prst="rect">
            <a:avLst/>
          </a:prstGeom>
          <a:noFill/>
        </p:spPr>
        <p:txBody>
          <a:bodyPr wrap="square" rtlCol="0">
            <a:spAutoFit/>
          </a:bodyPr>
          <a:lstStyle/>
          <a:p>
            <a:r>
              <a:rPr lang="es-ES" sz="3000" dirty="0"/>
              <a:t> newsletter de v-gel®</a:t>
            </a:r>
          </a:p>
          <a:p>
            <a:endParaRPr lang="es-ES" sz="3000" dirty="0"/>
          </a:p>
        </p:txBody>
      </p:sp>
      <p:sp>
        <p:nvSpPr>
          <p:cNvPr id="29" name="Rectangle 28">
            <a:extLst>
              <a:ext uri="{FF2B5EF4-FFF2-40B4-BE49-F238E27FC236}">
                <a16:creationId xmlns:a16="http://schemas.microsoft.com/office/drawing/2014/main" xmlns="" id="{9B04616F-5B6D-4651-9920-0007BB85A9D5}"/>
              </a:ext>
            </a:extLst>
          </p:cNvPr>
          <p:cNvSpPr/>
          <p:nvPr/>
        </p:nvSpPr>
        <p:spPr>
          <a:xfrm>
            <a:off x="0" y="1078137"/>
            <a:ext cx="6858000" cy="14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TextBox 20">
            <a:extLst>
              <a:ext uri="{FF2B5EF4-FFF2-40B4-BE49-F238E27FC236}">
                <a16:creationId xmlns:a16="http://schemas.microsoft.com/office/drawing/2014/main" xmlns="" id="{EA405912-CA10-4EF2-B1D1-9F46A267AB47}"/>
              </a:ext>
            </a:extLst>
          </p:cNvPr>
          <p:cNvSpPr txBox="1"/>
          <p:nvPr/>
        </p:nvSpPr>
        <p:spPr>
          <a:xfrm>
            <a:off x="838200" y="710956"/>
            <a:ext cx="5116016" cy="369332"/>
          </a:xfrm>
          <a:prstGeom prst="rect">
            <a:avLst/>
          </a:prstGeom>
          <a:noFill/>
        </p:spPr>
        <p:txBody>
          <a:bodyPr wrap="none" rtlCol="0">
            <a:spAutoFit/>
          </a:bodyPr>
          <a:lstStyle/>
          <a:p>
            <a:r>
              <a:rPr lang="es-ES" dirty="0"/>
              <a:t>Yo puedo intubar a un gato, ¿por qué necesito v-gel?</a:t>
            </a:r>
          </a:p>
        </p:txBody>
      </p:sp>
    </p:spTree>
    <p:extLst>
      <p:ext uri="{BB962C8B-B14F-4D97-AF65-F5344CB8AC3E}">
        <p14:creationId xmlns:p14="http://schemas.microsoft.com/office/powerpoint/2010/main" val="428506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1148</Words>
  <Application>Microsoft Office PowerPoint</Application>
  <PresentationFormat>Presentación en pantalla (4:3)</PresentationFormat>
  <Paragraphs>147</Paragraphs>
  <Slides>3</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Times New Roman</vt:lpstr>
      <vt:lpstr>Office Theme</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Jordi Gimeno Crespo</dc:creator>
  <cp:lastModifiedBy>Jordi Gimeno</cp:lastModifiedBy>
  <cp:revision>41</cp:revision>
  <dcterms:created xsi:type="dcterms:W3CDTF">2006-08-16T00:00:00Z</dcterms:created>
  <dcterms:modified xsi:type="dcterms:W3CDTF">2018-06-01T12:17:35Z</dcterms:modified>
</cp:coreProperties>
</file>